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2" r:id="rId6"/>
    <p:sldId id="279" r:id="rId7"/>
    <p:sldId id="284" r:id="rId8"/>
    <p:sldId id="280" r:id="rId9"/>
    <p:sldId id="287" r:id="rId10"/>
    <p:sldId id="288" r:id="rId11"/>
    <p:sldId id="281" r:id="rId12"/>
    <p:sldId id="283" r:id="rId13"/>
    <p:sldId id="285" r:id="rId14"/>
    <p:sldId id="286" r:id="rId15"/>
    <p:sldId id="282" r:id="rId16"/>
    <p:sldId id="260" r:id="rId17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7386" autoAdjust="0"/>
  </p:normalViewPr>
  <p:slideViewPr>
    <p:cSldViewPr snapToGrid="0">
      <p:cViewPr varScale="1">
        <p:scale>
          <a:sx n="106" d="100"/>
          <a:sy n="106" d="100"/>
        </p:scale>
        <p:origin x="732" y="114"/>
      </p:cViewPr>
      <p:guideLst/>
    </p:cSldViewPr>
  </p:slideViewPr>
  <p:outlineViewPr>
    <p:cViewPr>
      <p:scale>
        <a:sx n="33" d="100"/>
        <a:sy n="33" d="100"/>
      </p:scale>
      <p:origin x="0" y="-186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219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727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365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16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58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03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556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9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651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330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59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65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8DF31F-4377-4487-8C8A-D44D691E987B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944ABE-8184-4CA1-803F-60C7073DA8F1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F20CD6D-D0C5-43C3-A366-280F609E5E1C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59A188-154D-418D-A156-BCE0FE764605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F941CE1-2CA0-4D7D-92FB-C9FA97C28771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83329-DA81-43FC-BA5E-D539D86048D1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874BF-48A8-4831-A1AA-FC68F7687150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84E356-2C1B-4A5E-AD89-47770A0291C9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78A4BC-00AA-48EA-94FB-0C4692DDA632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8B366F-8AAA-497A-98A6-73A87084E0EF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D0B944-5688-43FA-8EB4-B34A45B9B1C4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FD55C25-CA50-4556-971F-665FECB93574}" type="datetime1">
              <a:rPr lang="de-DE" noProof="0" smtClean="0"/>
              <a:t>21.05.2024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grpSp>
        <p:nvGrpSpPr>
          <p:cNvPr id="17" name="Gruppe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de-DE" sz="5000" dirty="0" err="1">
                <a:solidFill>
                  <a:schemeClr val="bg1"/>
                </a:solidFill>
                <a:latin typeface="+mn-lt"/>
              </a:rPr>
              <a:t>Connectieren</a:t>
            </a:r>
            <a:r>
              <a:rPr lang="de-DE" sz="5000" dirty="0">
                <a:solidFill>
                  <a:schemeClr val="bg1"/>
                </a:solidFill>
                <a:latin typeface="+mn-lt"/>
              </a:rPr>
              <a:t> MSSQL Server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rgbClr val="7CEBFF"/>
                </a:solidFill>
                <a:latin typeface="+mn-lt"/>
              </a:rPr>
              <a:t>Herzlich willkommen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60C53AA-F5D4-429A-9BC0-7FFD980B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pic>
        <p:nvPicPr>
          <p:cNvPr id="5" name="Grafik 4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FD86A14B-E3DB-2043-5E91-583529676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4" y="541063"/>
            <a:ext cx="2814434" cy="12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9218791" cy="988332"/>
          </a:xfrm>
        </p:spPr>
        <p:txBody>
          <a:bodyPr rtlCol="0"/>
          <a:lstStyle/>
          <a:p>
            <a:pPr rtl="0"/>
            <a:r>
              <a:rPr lang="de-DE" dirty="0">
                <a:latin typeface="+mn-lt"/>
              </a:rPr>
              <a:t>SQL Datenbanken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MSSQL 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4A9DC6-FAE0-4D9F-BA45-568151592BB8}"/>
              </a:ext>
            </a:extLst>
          </p:cNvPr>
          <p:cNvSpPr txBox="1"/>
          <p:nvPr/>
        </p:nvSpPr>
        <p:spPr>
          <a:xfrm>
            <a:off x="475735" y="2026187"/>
            <a:ext cx="113620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UDL </a:t>
            </a:r>
            <a:r>
              <a:rPr lang="en-US" sz="2800" dirty="0" err="1"/>
              <a:t>zum</a:t>
            </a:r>
            <a:r>
              <a:rPr lang="en-US" sz="2800" dirty="0"/>
              <a:t> </a:t>
            </a:r>
            <a:r>
              <a:rPr lang="en-US" sz="2800" dirty="0" err="1"/>
              <a:t>Testen</a:t>
            </a:r>
            <a:r>
              <a:rPr lang="en-US" sz="2800" dirty="0"/>
              <a:t> </a:t>
            </a:r>
            <a:r>
              <a:rPr lang="en-US" sz="2800" dirty="0" err="1"/>
              <a:t>verwenden</a:t>
            </a:r>
            <a:endParaRPr lang="en-US" sz="28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Für das Testen der Verbindung eignet sich die Datenverknüpfungseigenschaften sehr gut. Erstellen Sie auf dem Desktop eine Datei mit der Fileendung „</a:t>
            </a:r>
            <a:r>
              <a:rPr lang="de-DE" sz="2000" dirty="0" err="1"/>
              <a:t>udl</a:t>
            </a:r>
            <a:r>
              <a:rPr lang="de-DE" sz="2000" dirty="0"/>
              <a:t>“. Starten Sie die Applikation. Sie können nun in dieser kleinen Applikation testen ob Sie sich mit dem Server verbinden können. 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Siehe Grafik auf der kommenden Seite…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A997130-3540-4645-BB35-E879D421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3687"/>
            <a:ext cx="11153608" cy="265043"/>
          </a:xfrm>
        </p:spPr>
        <p:txBody>
          <a:bodyPr/>
          <a:lstStyle/>
          <a:p>
            <a:pPr algn="ctr" rtl="0"/>
            <a:fld id="{001602BC-ECE3-46B3-8D39-5F6E645471AB}" type="slidenum">
              <a:rPr lang="de-DE" noProof="0" smtClean="0">
                <a:solidFill>
                  <a:srgbClr val="002060"/>
                </a:solidFill>
              </a:rPr>
              <a:pPr algn="ctr" rtl="0"/>
              <a:t>10</a:t>
            </a:fld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Grafik 2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18C96DF8-C912-0726-4167-77222C87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555" y="720238"/>
            <a:ext cx="1562760" cy="69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5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9218791" cy="988332"/>
          </a:xfrm>
        </p:spPr>
        <p:txBody>
          <a:bodyPr rtlCol="0"/>
          <a:lstStyle/>
          <a:p>
            <a:pPr rtl="0"/>
            <a:r>
              <a:rPr lang="de-DE" dirty="0">
                <a:latin typeface="+mn-lt"/>
              </a:rPr>
              <a:t>SQL Datenbanken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MSSQL 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4A9DC6-FAE0-4D9F-BA45-568151592BB8}"/>
              </a:ext>
            </a:extLst>
          </p:cNvPr>
          <p:cNvSpPr txBox="1"/>
          <p:nvPr/>
        </p:nvSpPr>
        <p:spPr>
          <a:xfrm>
            <a:off x="475735" y="2026187"/>
            <a:ext cx="5418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UDL </a:t>
            </a:r>
            <a:r>
              <a:rPr lang="en-US" sz="2800" dirty="0" err="1"/>
              <a:t>zum</a:t>
            </a:r>
            <a:r>
              <a:rPr lang="en-US" sz="2800" dirty="0"/>
              <a:t> </a:t>
            </a:r>
            <a:r>
              <a:rPr lang="en-US" sz="2800" dirty="0" err="1"/>
              <a:t>Testen</a:t>
            </a:r>
            <a:r>
              <a:rPr lang="en-US" sz="2800" dirty="0"/>
              <a:t> </a:t>
            </a:r>
            <a:r>
              <a:rPr lang="en-US" sz="2800" dirty="0" err="1"/>
              <a:t>verwenden</a:t>
            </a:r>
            <a:endParaRPr lang="en-US" sz="2800" dirty="0"/>
          </a:p>
          <a:p>
            <a:pPr marL="0" indent="0">
              <a:buNone/>
            </a:pPr>
            <a:endParaRPr lang="de-DE" sz="2000" dirty="0"/>
          </a:p>
          <a:p>
            <a:pPr marL="457200" indent="-457200">
              <a:buAutoNum type="arabicPeriod"/>
            </a:pPr>
            <a:r>
              <a:rPr lang="de-DE" sz="2000" dirty="0"/>
              <a:t>Desktop Textfile erstellen danach File Endung in „</a:t>
            </a:r>
            <a:r>
              <a:rPr lang="de-DE" sz="2000" dirty="0" err="1"/>
              <a:t>udl</a:t>
            </a:r>
            <a:r>
              <a:rPr lang="de-DE" sz="2000" dirty="0"/>
              <a:t>“ umbenennen. </a:t>
            </a:r>
          </a:p>
          <a:p>
            <a:pPr marL="457200" indent="-457200">
              <a:buAutoNum type="arabicPeriod"/>
            </a:pPr>
            <a:r>
              <a:rPr lang="de-DE" sz="2000" dirty="0"/>
              <a:t>Doppelklick auf die Datei und öffnen der Verbindungszeichenfolge</a:t>
            </a: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A997130-3540-4645-BB35-E879D421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3687"/>
            <a:ext cx="11153608" cy="265043"/>
          </a:xfrm>
        </p:spPr>
        <p:txBody>
          <a:bodyPr/>
          <a:lstStyle/>
          <a:p>
            <a:pPr algn="ctr" rtl="0"/>
            <a:fld id="{001602BC-ECE3-46B3-8D39-5F6E645471AB}" type="slidenum">
              <a:rPr lang="de-DE" noProof="0" smtClean="0">
                <a:solidFill>
                  <a:srgbClr val="002060"/>
                </a:solidFill>
              </a:rPr>
              <a:pPr algn="ctr" rtl="0"/>
              <a:t>11</a:t>
            </a:fld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Grafik 2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18C96DF8-C912-0726-4167-77222C87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555" y="720238"/>
            <a:ext cx="1562760" cy="69833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5235019-A7C3-B066-4E74-569A217E4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93" y="2095184"/>
            <a:ext cx="3433230" cy="4079085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864CF23-0FD6-2672-5C3B-4176E33A7EFA}"/>
              </a:ext>
            </a:extLst>
          </p:cNvPr>
          <p:cNvSpPr/>
          <p:nvPr/>
        </p:nvSpPr>
        <p:spPr>
          <a:xfrm>
            <a:off x="7339324" y="2942887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7115739F-1B13-E87A-560D-1320AFC49C1F}"/>
              </a:ext>
            </a:extLst>
          </p:cNvPr>
          <p:cNvSpPr/>
          <p:nvPr/>
        </p:nvSpPr>
        <p:spPr>
          <a:xfrm rot="10800000">
            <a:off x="10804273" y="2906675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0917779-040C-917F-D74E-4ED60D8732CF}"/>
              </a:ext>
            </a:extLst>
          </p:cNvPr>
          <p:cNvSpPr/>
          <p:nvPr/>
        </p:nvSpPr>
        <p:spPr>
          <a:xfrm>
            <a:off x="7339324" y="3695242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634A01D8-637C-BA0A-F956-2EA2D2B691F4}"/>
              </a:ext>
            </a:extLst>
          </p:cNvPr>
          <p:cNvSpPr/>
          <p:nvPr/>
        </p:nvSpPr>
        <p:spPr>
          <a:xfrm>
            <a:off x="7339324" y="4327840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B1908B4-0BC6-C547-C67A-F37FC4638097}"/>
              </a:ext>
            </a:extLst>
          </p:cNvPr>
          <p:cNvSpPr/>
          <p:nvPr/>
        </p:nvSpPr>
        <p:spPr>
          <a:xfrm>
            <a:off x="9094188" y="5188169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16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9218791" cy="988332"/>
          </a:xfrm>
        </p:spPr>
        <p:txBody>
          <a:bodyPr rtlCol="0"/>
          <a:lstStyle/>
          <a:p>
            <a:pPr rtl="0"/>
            <a:r>
              <a:rPr lang="de-DE" dirty="0">
                <a:latin typeface="+mn-lt"/>
              </a:rPr>
              <a:t>SQL Datenbanken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MSSQL 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4A9DC6-FAE0-4D9F-BA45-568151592BB8}"/>
              </a:ext>
            </a:extLst>
          </p:cNvPr>
          <p:cNvSpPr txBox="1"/>
          <p:nvPr/>
        </p:nvSpPr>
        <p:spPr>
          <a:xfrm>
            <a:off x="475735" y="2026187"/>
            <a:ext cx="113620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 </a:t>
            </a:r>
            <a:r>
              <a:rPr lang="en-US" sz="2800" dirty="0" err="1"/>
              <a:t>mit</a:t>
            </a:r>
            <a:r>
              <a:rPr lang="en-US" sz="2800" dirty="0"/>
              <a:t> dem </a:t>
            </a:r>
            <a:r>
              <a:rPr lang="en-US" sz="2800" dirty="0" err="1"/>
              <a:t>Virenscanner</a:t>
            </a:r>
            <a:endParaRPr lang="en-US" sz="28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Bitte beachten Sie, dass auch eingeschaltete Virenscanner dazu führen können, dass der SQL-Server nicht erreichbar ist. Bitte diese Dienste ausschalten oder deinstallieren. 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A997130-3540-4645-BB35-E879D421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3687"/>
            <a:ext cx="11153608" cy="265043"/>
          </a:xfrm>
        </p:spPr>
        <p:txBody>
          <a:bodyPr/>
          <a:lstStyle/>
          <a:p>
            <a:pPr algn="ctr" rtl="0"/>
            <a:fld id="{001602BC-ECE3-46B3-8D39-5F6E645471AB}" type="slidenum">
              <a:rPr lang="de-DE" noProof="0" smtClean="0">
                <a:solidFill>
                  <a:srgbClr val="002060"/>
                </a:solidFill>
              </a:rPr>
              <a:pPr algn="ctr" rtl="0"/>
              <a:t>12</a:t>
            </a:fld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Grafik 2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18C96DF8-C912-0726-4167-77222C87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555" y="720238"/>
            <a:ext cx="1562760" cy="69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2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hteck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5" name="Bild 4" descr="Digitale Zahlen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FFFFFF"/>
                </a:solidFill>
                <a:latin typeface="+mn-lt"/>
              </a:rPr>
              <a:t>Vielen Dank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bg2"/>
                </a:solidFill>
                <a:latin typeface="+mn-lt"/>
              </a:rPr>
              <a:t>Markus </a:t>
            </a:r>
            <a:r>
              <a:rPr lang="de-DE" dirty="0" err="1">
                <a:solidFill>
                  <a:schemeClr val="bg2"/>
                </a:solidFill>
                <a:latin typeface="+mn-lt"/>
              </a:rPr>
              <a:t>trefzer</a:t>
            </a:r>
            <a:endParaRPr lang="de-DE" dirty="0">
              <a:solidFill>
                <a:schemeClr val="bg2"/>
              </a:solidFill>
              <a:latin typeface="+mn-lt"/>
            </a:endParaRPr>
          </a:p>
          <a:p>
            <a:pPr rtl="0"/>
            <a:endParaRPr lang="de-DE" dirty="0">
              <a:solidFill>
                <a:schemeClr val="bg2"/>
              </a:solidFill>
              <a:latin typeface="+mn-lt"/>
            </a:endParaRPr>
          </a:p>
          <a:p>
            <a:pPr rtl="0"/>
            <a:endParaRPr lang="de-DE" dirty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8FFDEF-2A4F-43A4-9487-A0A90787C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9218791" cy="988332"/>
          </a:xfrm>
        </p:spPr>
        <p:txBody>
          <a:bodyPr rtlCol="0"/>
          <a:lstStyle/>
          <a:p>
            <a:pPr rtl="0"/>
            <a:r>
              <a:rPr lang="de-DE" dirty="0">
                <a:latin typeface="+mn-lt"/>
              </a:rPr>
              <a:t>SQL Datenbanken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MSSQL 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4A9DC6-FAE0-4D9F-BA45-568151592BB8}"/>
              </a:ext>
            </a:extLst>
          </p:cNvPr>
          <p:cNvSpPr txBox="1"/>
          <p:nvPr/>
        </p:nvSpPr>
        <p:spPr>
          <a:xfrm>
            <a:off x="457200" y="1930193"/>
            <a:ext cx="112776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Informationen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Checkliste</a:t>
            </a:r>
            <a:r>
              <a:rPr lang="en-US" sz="2000" dirty="0"/>
              <a:t> </a:t>
            </a:r>
            <a:r>
              <a:rPr lang="en-US" sz="2000" dirty="0" err="1"/>
              <a:t>abarbeiten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Firewall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UDL </a:t>
            </a:r>
            <a:r>
              <a:rPr lang="en-US" sz="2000" dirty="0" err="1"/>
              <a:t>zum</a:t>
            </a:r>
            <a:r>
              <a:rPr lang="en-US" sz="2000" dirty="0"/>
              <a:t> </a:t>
            </a:r>
            <a:r>
              <a:rPr lang="en-US" sz="2000" dirty="0" err="1"/>
              <a:t>Testen</a:t>
            </a:r>
            <a:r>
              <a:rPr lang="en-US" sz="2000" dirty="0"/>
              <a:t> </a:t>
            </a:r>
            <a:r>
              <a:rPr lang="en-US" sz="2000" dirty="0" err="1"/>
              <a:t>erstellen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Virenscanner</a:t>
            </a:r>
            <a:r>
              <a:rPr lang="en-US" sz="2000" dirty="0"/>
              <a:t> </a:t>
            </a:r>
            <a:r>
              <a:rPr lang="en-US" sz="2000" dirty="0" err="1"/>
              <a:t>beachten</a:t>
            </a:r>
            <a:endParaRPr lang="en-US" sz="2000" dirty="0"/>
          </a:p>
          <a:p>
            <a:endParaRPr lang="en-US" sz="28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A997130-3540-4645-BB35-E879D421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3687"/>
            <a:ext cx="11153608" cy="265043"/>
          </a:xfrm>
        </p:spPr>
        <p:txBody>
          <a:bodyPr/>
          <a:lstStyle/>
          <a:p>
            <a:pPr algn="ctr" rtl="0"/>
            <a:fld id="{001602BC-ECE3-46B3-8D39-5F6E645471AB}" type="slidenum">
              <a:rPr lang="de-DE" noProof="0" smtClean="0">
                <a:solidFill>
                  <a:srgbClr val="002060"/>
                </a:solidFill>
              </a:rPr>
              <a:pPr algn="ctr" rtl="0"/>
              <a:t>2</a:t>
            </a:fld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Grafik 2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18C96DF8-C912-0726-4167-77222C87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555" y="720238"/>
            <a:ext cx="1562760" cy="69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1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9218791" cy="988332"/>
          </a:xfrm>
        </p:spPr>
        <p:txBody>
          <a:bodyPr rtlCol="0"/>
          <a:lstStyle/>
          <a:p>
            <a:pPr rtl="0"/>
            <a:r>
              <a:rPr lang="de-DE" dirty="0">
                <a:latin typeface="+mn-lt"/>
              </a:rPr>
              <a:t>SQL Datenbanken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MSSQL 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4A9DC6-FAE0-4D9F-BA45-568151592BB8}"/>
              </a:ext>
            </a:extLst>
          </p:cNvPr>
          <p:cNvSpPr txBox="1"/>
          <p:nvPr/>
        </p:nvSpPr>
        <p:spPr>
          <a:xfrm>
            <a:off x="475735" y="2026187"/>
            <a:ext cx="113620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 </a:t>
            </a:r>
            <a:r>
              <a:rPr lang="en-US" sz="2800" dirty="0" err="1"/>
              <a:t>Connectierung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de-DE" sz="2000" dirty="0"/>
              <a:t>Im Regelfall können Sie nach der Installation eines SQL-Server den Server von einem anderen Client aus nicht </a:t>
            </a:r>
            <a:r>
              <a:rPr lang="de-DE" sz="2000" dirty="0" err="1"/>
              <a:t>connectieren</a:t>
            </a:r>
            <a:r>
              <a:rPr lang="de-DE" sz="2000" dirty="0"/>
              <a:t>. </a:t>
            </a:r>
          </a:p>
          <a:p>
            <a:pPr marL="0" indent="0">
              <a:buNone/>
            </a:pPr>
            <a:r>
              <a:rPr lang="de-DE" sz="2000" dirty="0"/>
              <a:t>Hierzu gibt es einige Punkte, die geprüft werden müssen.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Arbeiten Sie deshalb alle von mir zusammengestellten Punkte ab!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A997130-3540-4645-BB35-E879D421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3687"/>
            <a:ext cx="11153608" cy="265043"/>
          </a:xfrm>
        </p:spPr>
        <p:txBody>
          <a:bodyPr/>
          <a:lstStyle/>
          <a:p>
            <a:pPr algn="ctr" rtl="0"/>
            <a:fld id="{001602BC-ECE3-46B3-8D39-5F6E645471AB}" type="slidenum">
              <a:rPr lang="de-DE" noProof="0" smtClean="0">
                <a:solidFill>
                  <a:srgbClr val="002060"/>
                </a:solidFill>
              </a:rPr>
              <a:pPr algn="ctr" rtl="0"/>
              <a:t>3</a:t>
            </a:fld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Grafik 2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18C96DF8-C912-0726-4167-77222C87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555" y="720238"/>
            <a:ext cx="1562760" cy="69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9218791" cy="988332"/>
          </a:xfrm>
        </p:spPr>
        <p:txBody>
          <a:bodyPr rtlCol="0"/>
          <a:lstStyle/>
          <a:p>
            <a:pPr rtl="0"/>
            <a:r>
              <a:rPr lang="de-DE" dirty="0">
                <a:latin typeface="+mn-lt"/>
              </a:rPr>
              <a:t>SQL Datenbanken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MSSQL 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4A9DC6-FAE0-4D9F-BA45-568151592BB8}"/>
              </a:ext>
            </a:extLst>
          </p:cNvPr>
          <p:cNvSpPr txBox="1"/>
          <p:nvPr/>
        </p:nvSpPr>
        <p:spPr>
          <a:xfrm>
            <a:off x="475735" y="2026187"/>
            <a:ext cx="1136203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Checkliste</a:t>
            </a:r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 Nach der Installation des SQL Server muss über das Programm SQL Server Konfigurations-Manager bei  den Protokoll-Einstellungen TCP/IP und </a:t>
            </a:r>
            <a:r>
              <a:rPr lang="de-DE" sz="2000" dirty="0" err="1"/>
              <a:t>NamedPipes</a:t>
            </a:r>
            <a:r>
              <a:rPr lang="de-DE" sz="2000" dirty="0"/>
              <a:t> aktiviert werden, damit ein Zugriff über ein herkömmliches Windows Netzwerk ermöglicht wird.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 Stellen Sie hier außerdem sicher, dass die Dienste SQL Server und SQL Server Browser gestartet sind.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 Sie können dies im </a:t>
            </a:r>
            <a:r>
              <a:rPr lang="de-DE" sz="2000" dirty="0" err="1"/>
              <a:t>Konfigurations</a:t>
            </a:r>
            <a:r>
              <a:rPr lang="de-DE" sz="2000" dirty="0"/>
              <a:t> Manager links bei "SQL...Dienste" überprüfen. 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Siehe Grafik nächste Seite</a:t>
            </a: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A997130-3540-4645-BB35-E879D421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3687"/>
            <a:ext cx="11153608" cy="265043"/>
          </a:xfrm>
        </p:spPr>
        <p:txBody>
          <a:bodyPr/>
          <a:lstStyle/>
          <a:p>
            <a:pPr algn="ctr" rtl="0"/>
            <a:fld id="{001602BC-ECE3-46B3-8D39-5F6E645471AB}" type="slidenum">
              <a:rPr lang="de-DE" noProof="0" smtClean="0">
                <a:solidFill>
                  <a:srgbClr val="002060"/>
                </a:solidFill>
              </a:rPr>
              <a:pPr algn="ctr" rtl="0"/>
              <a:t>4</a:t>
            </a:fld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Grafik 2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18C96DF8-C912-0726-4167-77222C87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555" y="720238"/>
            <a:ext cx="1562760" cy="69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8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9218791" cy="988332"/>
          </a:xfrm>
        </p:spPr>
        <p:txBody>
          <a:bodyPr rtlCol="0"/>
          <a:lstStyle/>
          <a:p>
            <a:pPr rtl="0"/>
            <a:r>
              <a:rPr lang="de-DE" dirty="0">
                <a:latin typeface="+mn-lt"/>
              </a:rPr>
              <a:t>SQL Datenbanken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MSSQL 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4A9DC6-FAE0-4D9F-BA45-568151592BB8}"/>
              </a:ext>
            </a:extLst>
          </p:cNvPr>
          <p:cNvSpPr txBox="1"/>
          <p:nvPr/>
        </p:nvSpPr>
        <p:spPr>
          <a:xfrm>
            <a:off x="475735" y="2026187"/>
            <a:ext cx="555387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SQL </a:t>
            </a:r>
            <a:r>
              <a:rPr lang="en-US" sz="2800" dirty="0" err="1"/>
              <a:t>Konfigurationsmanager</a:t>
            </a:r>
            <a:endParaRPr lang="en-US" sz="2800" dirty="0"/>
          </a:p>
          <a:p>
            <a:endParaRPr lang="en-US" sz="2800" dirty="0"/>
          </a:p>
          <a:p>
            <a:r>
              <a:rPr lang="de-DE" sz="2000" dirty="0"/>
              <a:t>Um Ihren SQL Server von außen zu erreichen, benötigen Sie die richtigen Konfigurationen im </a:t>
            </a:r>
            <a:r>
              <a:rPr lang="de-DE" sz="2000" dirty="0" err="1"/>
              <a:t>Konfigurations</a:t>
            </a:r>
            <a:r>
              <a:rPr lang="de-DE" sz="2000" dirty="0"/>
              <a:t> Manager.</a:t>
            </a:r>
          </a:p>
          <a:p>
            <a:r>
              <a:rPr lang="de-DE" sz="2000" dirty="0"/>
              <a:t>Sie können Ihn auch über </a:t>
            </a:r>
            <a:r>
              <a:rPr lang="de-DE" sz="2000" dirty="0" err="1"/>
              <a:t>cmd</a:t>
            </a:r>
            <a:r>
              <a:rPr lang="de-DE" sz="2000" dirty="0"/>
              <a:t> öffnen.</a:t>
            </a:r>
          </a:p>
          <a:p>
            <a:endParaRPr lang="de-DE" sz="2000" dirty="0"/>
          </a:p>
          <a:p>
            <a:r>
              <a:rPr lang="de-DE" sz="2000" dirty="0"/>
              <a:t>Drücken Sie Windows-Taste + R, um das Ausführen-Dialogfeld zu öffnen.</a:t>
            </a:r>
          </a:p>
          <a:p>
            <a:r>
              <a:rPr lang="de-DE" sz="2000" dirty="0"/>
              <a:t>Geben Sie mmc ein und drücken Sie Enter.</a:t>
            </a:r>
          </a:p>
          <a:p>
            <a:r>
              <a:rPr lang="de-DE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Wählen Sie im neuen Fenster den SQL Server Konfigurations-Manager aus der Liste der verfügbaren Snap-Ins aus und fügen Sie ihn hinzu.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A997130-3540-4645-BB35-E879D421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3687"/>
            <a:ext cx="11153608" cy="265043"/>
          </a:xfrm>
        </p:spPr>
        <p:txBody>
          <a:bodyPr/>
          <a:lstStyle/>
          <a:p>
            <a:pPr algn="ctr" rtl="0"/>
            <a:fld id="{001602BC-ECE3-46B3-8D39-5F6E645471AB}" type="slidenum">
              <a:rPr lang="de-DE" noProof="0" smtClean="0">
                <a:solidFill>
                  <a:srgbClr val="002060"/>
                </a:solidFill>
              </a:rPr>
              <a:pPr algn="ctr" rtl="0"/>
              <a:t>5</a:t>
            </a:fld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Grafik 2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18C96DF8-C912-0726-4167-77222C87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555" y="720238"/>
            <a:ext cx="1562760" cy="6983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695C305-41C8-17BF-5E96-8750139D6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59" y="2709904"/>
            <a:ext cx="5288305" cy="2719700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30CB703-705B-2397-FA2B-4BCB1B1F6432}"/>
              </a:ext>
            </a:extLst>
          </p:cNvPr>
          <p:cNvSpPr/>
          <p:nvPr/>
        </p:nvSpPr>
        <p:spPr>
          <a:xfrm>
            <a:off x="5540721" y="5031252"/>
            <a:ext cx="977774" cy="3983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639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5C1DA04-C862-45B3-C980-0F7658261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27" y="2798758"/>
            <a:ext cx="10543438" cy="25250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9218791" cy="988332"/>
          </a:xfrm>
        </p:spPr>
        <p:txBody>
          <a:bodyPr rtlCol="0"/>
          <a:lstStyle/>
          <a:p>
            <a:pPr rtl="0"/>
            <a:r>
              <a:rPr lang="de-DE" dirty="0">
                <a:latin typeface="+mn-lt"/>
              </a:rPr>
              <a:t>SQL Datenbanken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MSSQL 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4A9DC6-FAE0-4D9F-BA45-568151592BB8}"/>
              </a:ext>
            </a:extLst>
          </p:cNvPr>
          <p:cNvSpPr txBox="1"/>
          <p:nvPr/>
        </p:nvSpPr>
        <p:spPr>
          <a:xfrm>
            <a:off x="475735" y="2026187"/>
            <a:ext cx="5553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Einstellungen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A997130-3540-4645-BB35-E879D421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3687"/>
            <a:ext cx="11153608" cy="265043"/>
          </a:xfrm>
        </p:spPr>
        <p:txBody>
          <a:bodyPr/>
          <a:lstStyle/>
          <a:p>
            <a:pPr algn="ctr" rtl="0"/>
            <a:fld id="{001602BC-ECE3-46B3-8D39-5F6E645471AB}" type="slidenum">
              <a:rPr lang="de-DE" noProof="0" smtClean="0">
                <a:solidFill>
                  <a:srgbClr val="002060"/>
                </a:solidFill>
              </a:rPr>
              <a:pPr algn="ctr" rtl="0"/>
              <a:t>6</a:t>
            </a:fld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Grafik 2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18C96DF8-C912-0726-4167-77222C872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555" y="720238"/>
            <a:ext cx="1562760" cy="698334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30CB703-705B-2397-FA2B-4BCB1B1F6432}"/>
              </a:ext>
            </a:extLst>
          </p:cNvPr>
          <p:cNvSpPr/>
          <p:nvPr/>
        </p:nvSpPr>
        <p:spPr>
          <a:xfrm>
            <a:off x="736339" y="3689889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404E21-AFB9-630C-0D94-432AB34F6886}"/>
              </a:ext>
            </a:extLst>
          </p:cNvPr>
          <p:cNvSpPr/>
          <p:nvPr/>
        </p:nvSpPr>
        <p:spPr>
          <a:xfrm>
            <a:off x="4093666" y="4084698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443D783-4F52-133C-3066-C9358DCE9082}"/>
              </a:ext>
            </a:extLst>
          </p:cNvPr>
          <p:cNvSpPr/>
          <p:nvPr/>
        </p:nvSpPr>
        <p:spPr>
          <a:xfrm>
            <a:off x="4093666" y="4503944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88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FCBE24D-0ED0-8D40-65A8-167A3B489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33" y="2619977"/>
            <a:ext cx="4549559" cy="33300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9218791" cy="988332"/>
          </a:xfrm>
        </p:spPr>
        <p:txBody>
          <a:bodyPr rtlCol="0"/>
          <a:lstStyle/>
          <a:p>
            <a:pPr rtl="0"/>
            <a:r>
              <a:rPr lang="de-DE" dirty="0">
                <a:latin typeface="+mn-lt"/>
              </a:rPr>
              <a:t>SQL Datenbanken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MSSQL 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4A9DC6-FAE0-4D9F-BA45-568151592BB8}"/>
              </a:ext>
            </a:extLst>
          </p:cNvPr>
          <p:cNvSpPr txBox="1"/>
          <p:nvPr/>
        </p:nvSpPr>
        <p:spPr>
          <a:xfrm>
            <a:off x="475735" y="2026187"/>
            <a:ext cx="5553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Netzwerkkonfigurationen &amp; Ports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A997130-3540-4645-BB35-E879D421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3687"/>
            <a:ext cx="11153608" cy="265043"/>
          </a:xfrm>
        </p:spPr>
        <p:txBody>
          <a:bodyPr/>
          <a:lstStyle/>
          <a:p>
            <a:pPr algn="ctr" rtl="0"/>
            <a:fld id="{001602BC-ECE3-46B3-8D39-5F6E645471AB}" type="slidenum">
              <a:rPr lang="de-DE" noProof="0" smtClean="0">
                <a:solidFill>
                  <a:srgbClr val="002060"/>
                </a:solidFill>
              </a:rPr>
              <a:pPr algn="ctr" rtl="0"/>
              <a:t>7</a:t>
            </a:fld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Grafik 2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18C96DF8-C912-0726-4167-77222C872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555" y="720238"/>
            <a:ext cx="1562760" cy="698334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30CB703-705B-2397-FA2B-4BCB1B1F6432}"/>
              </a:ext>
            </a:extLst>
          </p:cNvPr>
          <p:cNvSpPr/>
          <p:nvPr/>
        </p:nvSpPr>
        <p:spPr>
          <a:xfrm>
            <a:off x="540172" y="3345236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404E21-AFB9-630C-0D94-432AB34F6886}"/>
              </a:ext>
            </a:extLst>
          </p:cNvPr>
          <p:cNvSpPr/>
          <p:nvPr/>
        </p:nvSpPr>
        <p:spPr>
          <a:xfrm>
            <a:off x="2310134" y="3250676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443D783-4F52-133C-3066-C9358DCE9082}"/>
              </a:ext>
            </a:extLst>
          </p:cNvPr>
          <p:cNvSpPr/>
          <p:nvPr/>
        </p:nvSpPr>
        <p:spPr>
          <a:xfrm>
            <a:off x="2868972" y="4400047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5F5B92-8597-6B67-1946-1EFD1F242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988" y="2136053"/>
            <a:ext cx="3449812" cy="3992289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87D65504-DBA8-3153-B8C4-42E69D3FDE61}"/>
              </a:ext>
            </a:extLst>
          </p:cNvPr>
          <p:cNvSpPr/>
          <p:nvPr/>
        </p:nvSpPr>
        <p:spPr>
          <a:xfrm>
            <a:off x="7939460" y="4284996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D5E666AD-E8F5-50F2-5D64-98EBFA9D9683}"/>
              </a:ext>
            </a:extLst>
          </p:cNvPr>
          <p:cNvSpPr/>
          <p:nvPr/>
        </p:nvSpPr>
        <p:spPr>
          <a:xfrm rot="10800000">
            <a:off x="10595756" y="4449757"/>
            <a:ext cx="558838" cy="400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883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9218791" cy="988332"/>
          </a:xfrm>
        </p:spPr>
        <p:txBody>
          <a:bodyPr rtlCol="0"/>
          <a:lstStyle/>
          <a:p>
            <a:pPr rtl="0"/>
            <a:r>
              <a:rPr lang="de-DE" dirty="0">
                <a:latin typeface="+mn-lt"/>
              </a:rPr>
              <a:t>SQL Datenbanken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MSSQL 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4A9DC6-FAE0-4D9F-BA45-568151592BB8}"/>
              </a:ext>
            </a:extLst>
          </p:cNvPr>
          <p:cNvSpPr txBox="1"/>
          <p:nvPr/>
        </p:nvSpPr>
        <p:spPr>
          <a:xfrm>
            <a:off x="475735" y="2026187"/>
            <a:ext cx="1136203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Checkliste</a:t>
            </a:r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Der Rechner-/Servername kann nicht aufgelöst werden (oder erst beim zweiten Versuch), lässt sich also auch nicht direkt "anpingen" (z.B. PING &lt;Servername&gt;). Die Ursache ist dann meistens eine fehlerhafte Namensauflösung in der Windows Umgebung.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In diesem Fall hilft meist der Eintrag des Servers in die HOSTS-Datei des betroffenen Rechners. Bitte starten Sie den SQL Server Browser nach dem Anlegen des Eintrages neu. Die Hosts-Datei befindet sich normalerweise unter C:\Windows\System32\drivers\etc\.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Eventuell ist bei Server Systemen dann ein Eintrag im DNS Server notwendig. </a:t>
            </a: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A997130-3540-4645-BB35-E879D421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3687"/>
            <a:ext cx="11153608" cy="265043"/>
          </a:xfrm>
        </p:spPr>
        <p:txBody>
          <a:bodyPr/>
          <a:lstStyle/>
          <a:p>
            <a:pPr algn="ctr" rtl="0"/>
            <a:fld id="{001602BC-ECE3-46B3-8D39-5F6E645471AB}" type="slidenum">
              <a:rPr lang="de-DE" noProof="0" smtClean="0">
                <a:solidFill>
                  <a:srgbClr val="002060"/>
                </a:solidFill>
              </a:rPr>
              <a:pPr algn="ctr" rtl="0"/>
              <a:t>8</a:t>
            </a:fld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Grafik 2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18C96DF8-C912-0726-4167-77222C87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555" y="720238"/>
            <a:ext cx="1562760" cy="69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4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9218791" cy="988332"/>
          </a:xfrm>
        </p:spPr>
        <p:txBody>
          <a:bodyPr rtlCol="0"/>
          <a:lstStyle/>
          <a:p>
            <a:pPr rtl="0"/>
            <a:r>
              <a:rPr lang="de-DE" dirty="0">
                <a:latin typeface="+mn-lt"/>
              </a:rPr>
              <a:t>SQL Datenbanken 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MSSQL 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4A9DC6-FAE0-4D9F-BA45-568151592BB8}"/>
              </a:ext>
            </a:extLst>
          </p:cNvPr>
          <p:cNvSpPr txBox="1"/>
          <p:nvPr/>
        </p:nvSpPr>
        <p:spPr>
          <a:xfrm>
            <a:off x="475735" y="2026187"/>
            <a:ext cx="1136203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Checkliste</a:t>
            </a:r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Sollten oben erwähnte Lösungsansätze nicht zum Erfolg führen, stellen Sie bitte sicher, dass auf dem Server im SQL-</a:t>
            </a:r>
            <a:r>
              <a:rPr lang="de-DE" sz="2000" dirty="0" err="1"/>
              <a:t>Konfigurations</a:t>
            </a:r>
            <a:r>
              <a:rPr lang="de-DE" sz="2000" dirty="0"/>
              <a:t> Manager unter "SQL-Server Netzwerkkonfiguration" - "Protokolle für die [</a:t>
            </a:r>
            <a:r>
              <a:rPr lang="de-DE" sz="2000" dirty="0" err="1"/>
              <a:t>Serverinstanzname</a:t>
            </a:r>
            <a:r>
              <a:rPr lang="de-DE" sz="2000" dirty="0"/>
              <a:t>] bei "TCP/IP" der "Dynamische TCP-Port" auf 1433 eingestellt 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Testweise können Sie die Firewall komplett deaktivieren.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Ebenfalls kann folgende Einstellungen helfen 192.168.100.12\</a:t>
            </a:r>
            <a:r>
              <a:rPr lang="de-DE" sz="2000" dirty="0" err="1"/>
              <a:t>SQLExpress</a:t>
            </a:r>
            <a:r>
              <a:rPr lang="de-DE" sz="2000" dirty="0"/>
              <a:t> heißt IP Adresse des Servers und danach nach einem / den </a:t>
            </a:r>
            <a:r>
              <a:rPr lang="de-DE" sz="2000" dirty="0" err="1"/>
              <a:t>Instanznamen</a:t>
            </a:r>
            <a:r>
              <a:rPr lang="de-DE" sz="2000" dirty="0"/>
              <a:t> des Servers.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Probleme mit dem DNS mit einer Verbitte testen 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Siehe nächste Seite…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A997130-3540-4645-BB35-E879D421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3687"/>
            <a:ext cx="11153608" cy="265043"/>
          </a:xfrm>
        </p:spPr>
        <p:txBody>
          <a:bodyPr/>
          <a:lstStyle/>
          <a:p>
            <a:pPr algn="ctr" rtl="0"/>
            <a:fld id="{001602BC-ECE3-46B3-8D39-5F6E645471AB}" type="slidenum">
              <a:rPr lang="de-DE" noProof="0" smtClean="0">
                <a:solidFill>
                  <a:srgbClr val="002060"/>
                </a:solidFill>
              </a:rPr>
              <a:pPr algn="ctr" rtl="0"/>
              <a:t>9</a:t>
            </a:fld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Grafik 2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18C96DF8-C912-0726-4167-77222C87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555" y="720238"/>
            <a:ext cx="1562760" cy="69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5690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kumentinhalt xmlns="b10dcda2-b310-4a1f-9484-06b9e769c926" xsi:nil="true"/>
    <Relevant xmlns="b10dcda2-b310-4a1f-9484-06b9e769c926">false</Relevant>
    <Dozent xmlns="b10dcda2-b310-4a1f-9484-06b9e769c926" xsi:nil="true"/>
    <Unterrichtsart xmlns="b10dcda2-b310-4a1f-9484-06b9e769c926" xsi:nil="true"/>
    <lcf76f155ced4ddcb4097134ff3c332f xmlns="b10dcda2-b310-4a1f-9484-06b9e769c926">
      <Terms xmlns="http://schemas.microsoft.com/office/infopath/2007/PartnerControls"/>
    </lcf76f155ced4ddcb4097134ff3c332f>
    <Fach xmlns="b10dcda2-b310-4a1f-9484-06b9e769c926" xsi:nil="true"/>
    <TaxCatchAll xmlns="43cfe61a-4611-4a7c-90e6-fadbdc951b1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273FCA8EF41034DBF373A035DBB0519" ma:contentTypeVersion="20" ma:contentTypeDescription="Ein neues Dokument erstellen." ma:contentTypeScope="" ma:versionID="1dae23ccdb8282d78be380dcaf174ba6">
  <xsd:schema xmlns:xsd="http://www.w3.org/2001/XMLSchema" xmlns:xs="http://www.w3.org/2001/XMLSchema" xmlns:p="http://schemas.microsoft.com/office/2006/metadata/properties" xmlns:ns2="b10dcda2-b310-4a1f-9484-06b9e769c926" xmlns:ns3="43cfe61a-4611-4a7c-90e6-fadbdc951b1f" targetNamespace="http://schemas.microsoft.com/office/2006/metadata/properties" ma:root="true" ma:fieldsID="c43d6e992e11f403bf5e0f496b4ba137" ns2:_="" ns3:_="">
    <xsd:import namespace="b10dcda2-b310-4a1f-9484-06b9e769c926"/>
    <xsd:import namespace="43cfe61a-4611-4a7c-90e6-fadbdc951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Unterrichtsart" minOccurs="0"/>
                <xsd:element ref="ns3:SharedWithUsers" minOccurs="0"/>
                <xsd:element ref="ns3:SharedWithDetails" minOccurs="0"/>
                <xsd:element ref="ns2:Relevant" minOccurs="0"/>
                <xsd:element ref="ns2:Fach" minOccurs="0"/>
                <xsd:element ref="ns2:Dokumentinhalt" minOccurs="0"/>
                <xsd:element ref="ns2:Dozent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0dcda2-b310-4a1f-9484-06b9e769c9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8af48a06-ed4b-42ab-a976-5013053131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Unterrichtsart" ma:index="19" nillable="true" ma:displayName="Unterrichtsart" ma:format="Dropdown" ma:internalName="Unterrichtsart">
      <xsd:simpleType>
        <xsd:restriction base="dms:Choice">
          <xsd:enumeration value="AnwP"/>
          <xsd:enumeration value="BGP"/>
          <xsd:enumeration value="FachKO-Mentor"/>
          <xsd:enumeration value="PV"/>
          <xsd:enumeration value="ITS"/>
          <xsd:enumeration value="ITT"/>
          <xsd:enumeration value="WS"/>
        </xsd:restriction>
      </xsd:simpleType>
    </xsd:element>
    <xsd:element name="Relevant" ma:index="22" nillable="true" ma:displayName="Relevant" ma:default="0" ma:description="Datei mit relevantem Inhalt&#10;" ma:format="Dropdown" ma:internalName="Relevant">
      <xsd:simpleType>
        <xsd:restriction base="dms:Boolean"/>
      </xsd:simpleType>
    </xsd:element>
    <xsd:element name="Fach" ma:index="23" nillable="true" ma:displayName="Fach" ma:format="Dropdown" ma:internalName="Fach">
      <xsd:simpleType>
        <xsd:restriction base="dms:Choice">
          <xsd:enumeration value="HK"/>
          <xsd:enumeration value="LAT"/>
          <xsd:enumeration value="Net"/>
          <xsd:enumeration value="Net-Lin"/>
          <xsd:enumeration value="Python"/>
          <xsd:enumeration value="DBSQL"/>
          <xsd:enumeration value="Wiso"/>
        </xsd:restriction>
      </xsd:simpleType>
    </xsd:element>
    <xsd:element name="Dokumentinhalt" ma:index="24" nillable="true" ma:displayName="Dokumentinhalt" ma:description="Was beinhaltet die Datei" ma:format="Dropdown" ma:internalName="Dokumentinhalt">
      <xsd:simpleType>
        <xsd:restriction base="dms:Choice">
          <xsd:enumeration value="Aufgabe"/>
          <xsd:enumeration value="Beispiel"/>
          <xsd:enumeration value="Information"/>
          <xsd:enumeration value="Lösung"/>
        </xsd:restriction>
      </xsd:simpleType>
    </xsd:element>
    <xsd:element name="Dozent" ma:index="25" nillable="true" ma:displayName="Dozent" ma:description="aktuelle/letzte Dozenten " ma:format="Dropdown" ma:internalName="Dozent">
      <xsd:simpleType>
        <xsd:restriction base="dms:Choice">
          <xsd:enumeration value="Engin Bozkurt"/>
          <xsd:enumeration value="Juan Garcia"/>
          <xsd:enumeration value="Gisela Neira"/>
          <xsd:enumeration value="Markus Tefzer"/>
          <xsd:enumeration value="Mike Dietze"/>
          <xsd:enumeration value="Holger Kramer"/>
        </xsd:restriction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cfe61a-4611-4a7c-90e6-fadbdc951b1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005e2a1-5c0c-4f48-8cb7-fcba6beb6564}" ma:internalName="TaxCatchAll" ma:showField="CatchAllData" ma:web="43cfe61a-4611-4a7c-90e6-fadbdc951b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D4063F-312F-42A2-B305-E7706627B012}"/>
</file>

<file path=docProps/app.xml><?xml version="1.0" encoding="utf-8"?>
<Properties xmlns="http://schemas.openxmlformats.org/officeDocument/2006/extended-properties" xmlns:vt="http://schemas.openxmlformats.org/officeDocument/2006/docPropsVTypes">
  <Template>Technologie, Design Dividende</Template>
  <TotalTime>0</TotalTime>
  <Words>605</Words>
  <Application>Microsoft Office PowerPoint</Application>
  <PresentationFormat>Breitbild</PresentationFormat>
  <Paragraphs>102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Söhne</vt:lpstr>
      <vt:lpstr>Wingdings 2</vt:lpstr>
      <vt:lpstr>Dividende</vt:lpstr>
      <vt:lpstr>Connectieren MSSQL Server</vt:lpstr>
      <vt:lpstr>SQL Datenbanken  MSSQL Server</vt:lpstr>
      <vt:lpstr>SQL Datenbanken  MSSQL Server</vt:lpstr>
      <vt:lpstr>SQL Datenbanken  MSSQL Server</vt:lpstr>
      <vt:lpstr>SQL Datenbanken  MSSQL Server</vt:lpstr>
      <vt:lpstr>SQL Datenbanken  MSSQL Server</vt:lpstr>
      <vt:lpstr>SQL Datenbanken  MSSQL Server</vt:lpstr>
      <vt:lpstr>SQL Datenbanken  MSSQL Server</vt:lpstr>
      <vt:lpstr>SQL Datenbanken  MSSQL Server</vt:lpstr>
      <vt:lpstr>SQL Datenbanken  MSSQL Server</vt:lpstr>
      <vt:lpstr>SQL Datenbanken  MSSQL Server</vt:lpstr>
      <vt:lpstr>SQL Datenbanken  MSSQL Server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2023-05-24T14:27:32Z</dcterms:created>
  <dcterms:modified xsi:type="dcterms:W3CDTF">2024-05-21T09:22:29Z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